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4" r:id="rId4"/>
    <p:sldId id="266" r:id="rId5"/>
    <p:sldId id="265" r:id="rId6"/>
    <p:sldId id="258" r:id="rId7"/>
    <p:sldId id="259" r:id="rId8"/>
    <p:sldId id="260" r:id="rId9"/>
    <p:sldId id="262" r:id="rId10"/>
    <p:sldId id="261" r:id="rId11"/>
    <p:sldId id="263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720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356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3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88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9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16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495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893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922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88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2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891C-8020-4452-ABA2-DD581850DC68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C4F3A-DBD0-4130-BB28-65538095D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9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109" y="207962"/>
            <a:ext cx="9144000" cy="426705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Формирование </a:t>
            </a: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финансовой грамотности у младших </a:t>
            </a: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школьников</a:t>
            </a: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99854" y="4613420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latin typeface="Georgia" panose="02040502050405020303" pitchFamily="18" charset="0"/>
              </a:rPr>
              <a:t>Е.А. </a:t>
            </a:r>
            <a:r>
              <a:rPr lang="ru-RU" sz="3200" b="1" dirty="0" err="1" smtClean="0">
                <a:latin typeface="Georgia" panose="02040502050405020303" pitchFamily="18" charset="0"/>
              </a:rPr>
              <a:t>Сунцова</a:t>
            </a:r>
            <a:endParaRPr lang="ru-RU" sz="3200" b="1" dirty="0" smtClean="0">
              <a:latin typeface="Georgia" panose="02040502050405020303" pitchFamily="18" charset="0"/>
            </a:endParaRPr>
          </a:p>
          <a:p>
            <a:pPr algn="r"/>
            <a:r>
              <a:rPr lang="ru-RU" sz="3200" b="1" dirty="0" smtClean="0">
                <a:latin typeface="Georgia" panose="02040502050405020303" pitchFamily="18" charset="0"/>
              </a:rPr>
              <a:t>О. С. Черткова</a:t>
            </a:r>
            <a:endParaRPr lang="ru-RU" sz="32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07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85893"/>
          </a:xfrm>
        </p:spPr>
        <p:txBody>
          <a:bodyPr>
            <a:normAutofit/>
          </a:bodyPr>
          <a:lstStyle/>
          <a:p>
            <a:r>
              <a:rPr lang="ru-RU" b="1" dirty="0">
                <a:latin typeface="Georgia" panose="02040502050405020303" pitchFamily="18" charset="0"/>
              </a:rPr>
              <a:t>Практика «Совместные покупки</a:t>
            </a:r>
            <a:r>
              <a:rPr lang="ru-RU" b="1" dirty="0" smtClean="0">
                <a:latin typeface="Georgia" panose="02040502050405020303" pitchFamily="18" charset="0"/>
              </a:rPr>
              <a:t>»</a:t>
            </a:r>
            <a:br>
              <a:rPr lang="ru-RU" b="1" dirty="0" smtClean="0">
                <a:latin typeface="Georgia" panose="02040502050405020303" pitchFamily="18" charset="0"/>
              </a:rPr>
            </a:br>
            <a:r>
              <a:rPr lang="ru-RU" b="1" dirty="0" smtClean="0">
                <a:latin typeface="Georgia" panose="02040502050405020303" pitchFamily="18" charset="0"/>
              </a:rPr>
              <a:t/>
            </a:r>
            <a:br>
              <a:rPr lang="ru-RU" b="1" dirty="0" smtClean="0">
                <a:latin typeface="Georgia" panose="02040502050405020303" pitchFamily="18" charset="0"/>
              </a:rPr>
            </a:br>
            <a:r>
              <a:rPr lang="ru-RU" b="1" dirty="0" smtClean="0">
                <a:latin typeface="Georgia" panose="02040502050405020303" pitchFamily="18" charset="0"/>
              </a:rPr>
              <a:t>     Практика</a:t>
            </a:r>
            <a:br>
              <a:rPr lang="ru-RU" b="1" dirty="0" smtClean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 </a:t>
            </a:r>
            <a:r>
              <a:rPr lang="ru-RU" b="1" dirty="0" smtClean="0">
                <a:latin typeface="Georgia" panose="02040502050405020303" pitchFamily="18" charset="0"/>
              </a:rPr>
              <a:t>         </a:t>
            </a:r>
            <a:r>
              <a:rPr lang="ru-RU" b="1" dirty="0">
                <a:latin typeface="Georgia" panose="02040502050405020303" pitchFamily="18" charset="0"/>
              </a:rPr>
              <a:t>«Самостоятельная </a:t>
            </a:r>
            <a:r>
              <a:rPr lang="ru-RU" b="1" dirty="0" smtClean="0">
                <a:latin typeface="Georgia" panose="02040502050405020303" pitchFamily="18" charset="0"/>
              </a:rPr>
              <a:t>  покупка»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Объект 3" descr="https://arhivurokov.ru/intolimp/html/2017/03/15/i_58c97dadee905/phpd9xOiH_Kartoteka-igr-po-finansam_7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61855"/>
            <a:ext cx="3560617" cy="3449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95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89364" y="-10593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anose="02040502050405020303" pitchFamily="18" charset="0"/>
              </a:rPr>
              <a:t>Игра «Мы ждём гостей»</a:t>
            </a:r>
            <a:endParaRPr lang="ru-RU" b="1" dirty="0">
              <a:latin typeface="Georgia" panose="02040502050405020303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1056" y="966642"/>
            <a:ext cx="7339648" cy="588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01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473" y="365125"/>
            <a:ext cx="1082732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Выработайте у себя правильные финансовые привычки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29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>
                <a:latin typeface="Georgia" panose="02040502050405020303" pitchFamily="18" charset="0"/>
              </a:rPr>
              <a:t>4 полезные привычки</a:t>
            </a:r>
            <a:r>
              <a:rPr lang="ru-RU" b="1" dirty="0" smtClean="0">
                <a:latin typeface="Georgia" panose="02040502050405020303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 1. Начните </a:t>
            </a:r>
            <a:r>
              <a:rPr lang="ru-RU" dirty="0">
                <a:latin typeface="Georgia" panose="02040502050405020303" pitchFamily="18" charset="0"/>
              </a:rPr>
              <a:t>вести учёт доходов и расходов. </a:t>
            </a: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2. Планируйте </a:t>
            </a:r>
            <a:r>
              <a:rPr lang="ru-RU" dirty="0">
                <a:latin typeface="Georgia" panose="02040502050405020303" pitchFamily="18" charset="0"/>
              </a:rPr>
              <a:t>свои расходы на месяц вперёд. </a:t>
            </a: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3. Избегайте </a:t>
            </a:r>
            <a:r>
              <a:rPr lang="ru-RU" dirty="0">
                <a:latin typeface="Georgia" panose="02040502050405020303" pitchFamily="18" charset="0"/>
              </a:rPr>
              <a:t>долгов и кредитов – живите по своим средствам. </a:t>
            </a: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4. Всегда </a:t>
            </a:r>
            <a:r>
              <a:rPr lang="ru-RU" dirty="0">
                <a:latin typeface="Georgia" panose="02040502050405020303" pitchFamily="18" charset="0"/>
              </a:rPr>
              <a:t>сразу после получения дохода откладывайте и инвестируйте не менее 10% полученной суммы</a:t>
            </a:r>
            <a:r>
              <a:rPr lang="ru-RU" dirty="0" smtClean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dirty="0" smtClean="0">
                <a:latin typeface="Georgia" panose="02040502050405020303" pitchFamily="18" charset="0"/>
              </a:rPr>
              <a:t>А </a:t>
            </a:r>
            <a:r>
              <a:rPr lang="ru-RU" dirty="0">
                <a:latin typeface="Georgia" panose="02040502050405020303" pitchFamily="18" charset="0"/>
              </a:rPr>
              <a:t>уже из оставшихся денег оплачивайте свои обычные расходы, начиная с самых важных.</a:t>
            </a:r>
            <a:br>
              <a:rPr lang="ru-RU" dirty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6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https://yastatic.net/lego/_/La6qi18Z8LwgnZdsAr1qy1GwCw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575" y="5209309"/>
            <a:ext cx="17335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yastatic.net/lego/_/La6qi18Z8LwgnZdsAr1qy1GwCw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5209309"/>
            <a:ext cx="19240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88795" y="432778"/>
            <a:ext cx="8644370" cy="42500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Финансовая</a:t>
            </a:r>
            <a:r>
              <a:rPr kumimoji="0" lang="ru-RU" alt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 </a:t>
            </a:r>
            <a:r>
              <a:rPr kumimoji="0" lang="ru-RU" alt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грамотность</a:t>
            </a:r>
            <a:r>
              <a:rPr kumimoji="0" lang="ru-RU" alt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 </a:t>
            </a:r>
            <a:r>
              <a:rPr kumimoji="0" lang="ru-RU" alt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– достаточный уровень знаний и навыков в области </a:t>
            </a:r>
            <a:r>
              <a:rPr kumimoji="0" lang="ru-RU" altLang="ru-RU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финансов</a:t>
            </a:r>
            <a:r>
              <a:rPr kumimoji="0" lang="ru-RU" alt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, который позволяет правильно оценивать ситуацию на рынке и принимать разумные решения.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11" name="Picture 4" descr="https://resize.yandex.net/si?key=d056d68fb64f359eedd822678948b4b7&amp;url=http%3A%2F%2Favatars.mds.yandex.net%2Fget-entity_search%2F98893%2F251121328%2Forig&amp;width=0&amp;height=228&amp;typemap=gif%3Agif%3Bpng%3Apng%3B*%3Ajpeg%3B&amp;crop=no&amp;enlarge=0&amp;goldenratio=y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164" y="4499804"/>
            <a:ext cx="3117706" cy="233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88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7" t="14933" r="12791" b="17738"/>
          <a:stretch/>
        </p:blipFill>
        <p:spPr bwMode="auto">
          <a:xfrm>
            <a:off x="1510145" y="27709"/>
            <a:ext cx="9247032" cy="669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04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4" name="Picture 2" descr="https://im0-tub-ru.yandex.net/i?id=66b722ac0f94bbc1bb3e76f902e467b3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8" t="33051" r="15691" b="2637"/>
          <a:stretch>
            <a:fillRect/>
          </a:stretch>
        </p:blipFill>
        <p:spPr bwMode="auto">
          <a:xfrm>
            <a:off x="1524000" y="373063"/>
            <a:ext cx="9056688" cy="645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6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8" t="21324" r="19496" b="21005"/>
          <a:stretch/>
        </p:blipFill>
        <p:spPr bwMode="auto">
          <a:xfrm>
            <a:off x="1413164" y="-28429"/>
            <a:ext cx="9125367" cy="688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24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Игра «Груша-яблоко</a:t>
            </a:r>
            <a:r>
              <a:rPr lang="ru-RU" b="1" dirty="0" smtClean="0">
                <a:latin typeface="Georgia" panose="02040502050405020303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s://arhivurokov.ru/intolimp/html/2017/03/15/i_58c97dadee905/phpd9xOiH_Kartoteka-igr-po-finansam_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0688"/>
            <a:ext cx="5874306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13432" y="2660073"/>
            <a:ext cx="7178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Georgia" panose="02040502050405020303" pitchFamily="18" charset="0"/>
              </a:rPr>
              <a:t>Деньги нужно планировать заранее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02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Игра «Кто как работает?»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s://arhivurokov.ru/intolimp/html/2017/03/15/i_58c97dadee905/phpd9xOiH_Kartoteka-igr-po-finansam_4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11928"/>
            <a:ext cx="2833255" cy="3477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765" y="1579419"/>
            <a:ext cx="3509232" cy="30749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685309"/>
            <a:ext cx="3284260" cy="25029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442" y="5868676"/>
            <a:ext cx="792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Так работает, что даже весь день на солнышке лежит.</a:t>
            </a:r>
            <a:endParaRPr lang="ru-RU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47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20312"/>
            <a:ext cx="590896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Практика </a:t>
            </a:r>
            <a:r>
              <a:rPr lang="ru-RU" b="1" dirty="0" smtClean="0">
                <a:latin typeface="Georgia" panose="02040502050405020303" pitchFamily="18" charset="0"/>
              </a:rPr>
              <a:t/>
            </a:r>
            <a:br>
              <a:rPr lang="ru-RU" b="1" dirty="0" smtClean="0">
                <a:latin typeface="Georgia" panose="02040502050405020303" pitchFamily="18" charset="0"/>
              </a:rPr>
            </a:br>
            <a:r>
              <a:rPr lang="ru-RU" b="1" dirty="0" smtClean="0">
                <a:latin typeface="Georgia" panose="02040502050405020303" pitchFamily="18" charset="0"/>
              </a:rPr>
              <a:t>«</a:t>
            </a:r>
            <a:r>
              <a:rPr lang="ru-RU" b="1" dirty="0">
                <a:latin typeface="Georgia" panose="02040502050405020303" pitchFamily="18" charset="0"/>
              </a:rPr>
              <a:t>Мини-банк»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604" y="0"/>
            <a:ext cx="6558396" cy="592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Georgia" panose="02040502050405020303" pitchFamily="18" charset="0"/>
              </a:rPr>
              <a:t/>
            </a:r>
            <a:br>
              <a:rPr lang="ru-RU" b="1" dirty="0" smtClean="0">
                <a:latin typeface="Georgia" panose="02040502050405020303" pitchFamily="18" charset="0"/>
              </a:rPr>
            </a:br>
            <a:r>
              <a:rPr lang="ru-RU" b="1" dirty="0" smtClean="0">
                <a:latin typeface="Georgia" panose="02040502050405020303" pitchFamily="18" charset="0"/>
              </a:rPr>
              <a:t>Практика </a:t>
            </a:r>
            <a:r>
              <a:rPr lang="ru-RU" b="1" dirty="0">
                <a:latin typeface="Georgia" panose="02040502050405020303" pitchFamily="18" charset="0"/>
              </a:rPr>
              <a:t>«Таблица расходов»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s://arhivurokov.ru/intolimp/html/2017/03/15/i_58c97dadee905/phpd9xOiH_Kartoteka-igr-po-finansam_8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927" y="1690688"/>
            <a:ext cx="4488873" cy="448843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494258"/>
              </p:ext>
            </p:extLst>
          </p:nvPr>
        </p:nvGraphicFramePr>
        <p:xfrm>
          <a:off x="838200" y="2972733"/>
          <a:ext cx="4918365" cy="16823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39455">
                  <a:extLst>
                    <a:ext uri="{9D8B030D-6E8A-4147-A177-3AD203B41FA5}">
                      <a16:colId xmlns:a16="http://schemas.microsoft.com/office/drawing/2014/main" val="3168423884"/>
                    </a:ext>
                  </a:extLst>
                </a:gridCol>
                <a:gridCol w="1639455">
                  <a:extLst>
                    <a:ext uri="{9D8B030D-6E8A-4147-A177-3AD203B41FA5}">
                      <a16:colId xmlns:a16="http://schemas.microsoft.com/office/drawing/2014/main" val="2892678405"/>
                    </a:ext>
                  </a:extLst>
                </a:gridCol>
                <a:gridCol w="1639455">
                  <a:extLst>
                    <a:ext uri="{9D8B030D-6E8A-4147-A177-3AD203B41FA5}">
                      <a16:colId xmlns:a16="http://schemas.microsoft.com/office/drawing/2014/main" val="3716626922"/>
                    </a:ext>
                  </a:extLst>
                </a:gridCol>
              </a:tblGrid>
              <a:tr h="841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Georgia" panose="02040502050405020303" pitchFamily="18" charset="0"/>
                        </a:rPr>
                        <a:t>доход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Georgia" panose="02040502050405020303" pitchFamily="18" charset="0"/>
                        </a:rPr>
                        <a:t>расход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Georgia" panose="02040502050405020303" pitchFamily="18" charset="0"/>
                        </a:rPr>
                        <a:t>остаток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5202764"/>
                  </a:ext>
                </a:extLst>
              </a:tr>
              <a:tr h="841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9844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83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122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Times New Roman</vt:lpstr>
      <vt:lpstr>Тема Office</vt:lpstr>
      <vt:lpstr>Формирование финансовой грамотности у младших 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«Груша-яблоко» </vt:lpstr>
      <vt:lpstr>Игра «Кто как работает?» </vt:lpstr>
      <vt:lpstr>Практика  «Мини-банк» </vt:lpstr>
      <vt:lpstr> Практика «Таблица расходов»  </vt:lpstr>
      <vt:lpstr>Практика «Совместные покупки»       Практика           «Самостоятельная   покупка»</vt:lpstr>
      <vt:lpstr>Игра «Мы ждём гостей»</vt:lpstr>
      <vt:lpstr>Выработайте у себя правильные финансовые привычки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OLGA</cp:lastModifiedBy>
  <cp:revision>11</cp:revision>
  <dcterms:created xsi:type="dcterms:W3CDTF">2019-03-27T08:34:24Z</dcterms:created>
  <dcterms:modified xsi:type="dcterms:W3CDTF">2019-10-03T11:14:37Z</dcterms:modified>
</cp:coreProperties>
</file>